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69" d="100"/>
          <a:sy n="69" d="100"/>
        </p:scale>
        <p:origin x="48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12395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362629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977741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DC14E02-52F7-4ECA-A212-C3692BD513E4}"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87879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DC14E02-52F7-4ECA-A212-C3692BD513E4}"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158657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C14E02-52F7-4ECA-A212-C3692BD513E4}"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408673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C14E02-52F7-4ECA-A212-C3692BD513E4}"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324566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C14E02-52F7-4ECA-A212-C3692BD513E4}"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2564216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14E02-52F7-4ECA-A212-C3692BD513E4}"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2202341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C14E02-52F7-4ECA-A212-C3692BD513E4}"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89527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DC14E02-52F7-4ECA-A212-C3692BD513E4}"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EA6CF-26D1-4458-A7EC-3A8A29A1B486}" type="slidenum">
              <a:rPr lang="en-US" smtClean="0"/>
              <a:t>‹#›</a:t>
            </a:fld>
            <a:endParaRPr lang="en-US"/>
          </a:p>
        </p:txBody>
      </p:sp>
    </p:spTree>
    <p:extLst>
      <p:ext uri="{BB962C8B-B14F-4D97-AF65-F5344CB8AC3E}">
        <p14:creationId xmlns:p14="http://schemas.microsoft.com/office/powerpoint/2010/main" val="1448384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C14E02-52F7-4ECA-A212-C3692BD513E4}" type="datetimeFigureOut">
              <a:rPr lang="en-US" smtClean="0"/>
              <a:t>5/6/2019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CEA6CF-26D1-4458-A7EC-3A8A29A1B486}" type="slidenum">
              <a:rPr lang="en-US" smtClean="0"/>
              <a:t>‹#›</a:t>
            </a:fld>
            <a:endParaRPr lang="en-US"/>
          </a:p>
        </p:txBody>
      </p:sp>
    </p:spTree>
    <p:extLst>
      <p:ext uri="{BB962C8B-B14F-4D97-AF65-F5344CB8AC3E}">
        <p14:creationId xmlns:p14="http://schemas.microsoft.com/office/powerpoint/2010/main" val="13081723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myschoolbucks.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aguafria.org/" TargetMode="External"/><Relationship Id="rId2" Type="http://schemas.openxmlformats.org/officeDocument/2006/relationships/hyperlink" Target="http://www.myschoolapps.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duncan@aguafria.org" TargetMode="External"/><Relationship Id="rId2" Type="http://schemas.openxmlformats.org/officeDocument/2006/relationships/hyperlink" Target="mailto:mmachain@aguafria.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54833">
            <a:off x="8368704" y="3451179"/>
            <a:ext cx="3209542" cy="3094431"/>
          </a:xfrm>
          <a:prstGeom prst="rect">
            <a:avLst/>
          </a:prstGeom>
        </p:spPr>
      </p:pic>
      <p:sp>
        <p:nvSpPr>
          <p:cNvPr id="2" name="Title 1"/>
          <p:cNvSpPr>
            <a:spLocks noGrp="1"/>
          </p:cNvSpPr>
          <p:nvPr>
            <p:ph type="ctrTitle"/>
          </p:nvPr>
        </p:nvSpPr>
        <p:spPr/>
        <p:txBody>
          <a:bodyPr>
            <a:normAutofit fontScale="90000"/>
          </a:bodyPr>
          <a:lstStyle/>
          <a:p>
            <a:r>
              <a:rPr lang="en-US" dirty="0" smtClean="0">
                <a:latin typeface="Baskerville Old Face" panose="02020602080505020303" pitchFamily="18" charset="0"/>
              </a:rPr>
              <a:t>AGUA FRIA UNION HIGH SCHOOL DISTRICT SCHOOL MEAL PROGRAM</a:t>
            </a:r>
            <a:endParaRPr lang="en-US" dirty="0">
              <a:latin typeface="Baskerville Old Face" panose="02020602080505020303" pitchFamily="18" charset="0"/>
            </a:endParaRPr>
          </a:p>
        </p:txBody>
      </p:sp>
      <p:sp>
        <p:nvSpPr>
          <p:cNvPr id="3" name="Subtitle 2"/>
          <p:cNvSpPr>
            <a:spLocks noGrp="1"/>
          </p:cNvSpPr>
          <p:nvPr>
            <p:ph type="subTitle" idx="1"/>
          </p:nvPr>
        </p:nvSpPr>
        <p:spPr/>
        <p:txBody>
          <a:bodyPr/>
          <a:lstStyle/>
          <a:p>
            <a:r>
              <a:rPr lang="en-US" dirty="0" smtClean="0"/>
              <a:t>Benefits of School Breakfast &amp; Lunch</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282" y="3231715"/>
            <a:ext cx="2977304" cy="3408645"/>
          </a:xfrm>
          <a:prstGeom prst="rect">
            <a:avLst/>
          </a:prstGeom>
        </p:spPr>
      </p:pic>
    </p:spTree>
    <p:extLst>
      <p:ext uri="{BB962C8B-B14F-4D97-AF65-F5344CB8AC3E}">
        <p14:creationId xmlns:p14="http://schemas.microsoft.com/office/powerpoint/2010/main" val="205091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606942">
            <a:off x="8971234" y="4587067"/>
            <a:ext cx="2798533" cy="2041035"/>
          </a:xfrm>
          <a:prstGeom prst="rect">
            <a:avLst/>
          </a:prstGeom>
        </p:spPr>
      </p:pic>
      <p:sp>
        <p:nvSpPr>
          <p:cNvPr id="2" name="Title 1"/>
          <p:cNvSpPr>
            <a:spLocks noGrp="1"/>
          </p:cNvSpPr>
          <p:nvPr>
            <p:ph type="title"/>
          </p:nvPr>
        </p:nvSpPr>
        <p:spPr/>
        <p:txBody>
          <a:bodyPr/>
          <a:lstStyle/>
          <a:p>
            <a:pPr algn="ctr"/>
            <a:r>
              <a:rPr lang="en-US" dirty="0" smtClean="0">
                <a:latin typeface="Baskerville Old Face" panose="02020602080505020303" pitchFamily="18" charset="0"/>
              </a:rPr>
              <a:t>General Program Description</a:t>
            </a:r>
            <a:endParaRPr lang="en-US" dirty="0">
              <a:latin typeface="Baskerville Old Face" panose="02020602080505020303" pitchFamily="18" charset="0"/>
            </a:endParaRPr>
          </a:p>
        </p:txBody>
      </p:sp>
      <p:sp>
        <p:nvSpPr>
          <p:cNvPr id="3" name="Content Placeholder 2"/>
          <p:cNvSpPr>
            <a:spLocks noGrp="1"/>
          </p:cNvSpPr>
          <p:nvPr>
            <p:ph idx="1"/>
          </p:nvPr>
        </p:nvSpPr>
        <p:spPr/>
        <p:txBody>
          <a:bodyPr/>
          <a:lstStyle/>
          <a:p>
            <a:r>
              <a:rPr lang="en-US" dirty="0" smtClean="0"/>
              <a:t>AFUHSD works hard to provide students nutritious, cost effective and delicious meals. We offer a wide variety of options for both breakfast and lunch. </a:t>
            </a:r>
          </a:p>
          <a:p>
            <a:r>
              <a:rPr lang="en-US" dirty="0" smtClean="0"/>
              <a:t>Each meal and a la carte item offered must meet the Federal nutrition standards and be Smart Snack Compliant. </a:t>
            </a:r>
          </a:p>
          <a:p>
            <a:r>
              <a:rPr lang="en-US" dirty="0" smtClean="0"/>
              <a:t>All meals include lean protein, whole grains, fruit, vegetable and milk.</a:t>
            </a:r>
          </a:p>
          <a:p>
            <a:r>
              <a:rPr lang="en-US" dirty="0" smtClean="0"/>
              <a:t>School lunches contain fewer calories, fat, saturated fat and sugar to ensure proper nutrition for academic success.</a:t>
            </a:r>
          </a:p>
          <a:p>
            <a:r>
              <a:rPr lang="en-US" dirty="0" smtClean="0"/>
              <a:t>AFUHSD is a equal opportunity provider.</a:t>
            </a:r>
            <a:endParaRPr lang="en-US" dirty="0"/>
          </a:p>
        </p:txBody>
      </p:sp>
    </p:spTree>
    <p:extLst>
      <p:ext uri="{BB962C8B-B14F-4D97-AF65-F5344CB8AC3E}">
        <p14:creationId xmlns:p14="http://schemas.microsoft.com/office/powerpoint/2010/main" val="3428297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A Breakfast Meal </a:t>
            </a:r>
            <a:r>
              <a:rPr lang="en-US" u="sng" dirty="0" smtClean="0">
                <a:latin typeface="Baskerville Old Face" panose="02020602080505020303" pitchFamily="18" charset="0"/>
              </a:rPr>
              <a:t>must</a:t>
            </a:r>
            <a:r>
              <a:rPr lang="en-US" dirty="0" smtClean="0">
                <a:latin typeface="Baskerville Old Face" panose="02020602080505020303" pitchFamily="18" charset="0"/>
              </a:rPr>
              <a:t> consist of</a:t>
            </a:r>
            <a:r>
              <a:rPr lang="en-US" dirty="0" smtClean="0"/>
              <a:t>:</a:t>
            </a:r>
            <a:endParaRPr lang="en-US" dirty="0"/>
          </a:p>
        </p:txBody>
      </p:sp>
      <p:sp>
        <p:nvSpPr>
          <p:cNvPr id="3" name="Content Placeholder 2"/>
          <p:cNvSpPr>
            <a:spLocks noGrp="1"/>
          </p:cNvSpPr>
          <p:nvPr>
            <p:ph idx="1"/>
          </p:nvPr>
        </p:nvSpPr>
        <p:spPr/>
        <p:txBody>
          <a:bodyPr/>
          <a:lstStyle/>
          <a:p>
            <a:r>
              <a:rPr lang="en-US" dirty="0" smtClean="0"/>
              <a:t>1 carton of Fluid milk (White, Chocolate or Strawberry)</a:t>
            </a:r>
          </a:p>
          <a:p>
            <a:r>
              <a:rPr lang="en-US" dirty="0" smtClean="0"/>
              <a:t>1 piece of Fresh Fruit or 1 carton of 100% Fruit Juice </a:t>
            </a:r>
          </a:p>
          <a:p>
            <a:r>
              <a:rPr lang="en-US" dirty="0" smtClean="0"/>
              <a:t>1 entrée.</a:t>
            </a:r>
          </a:p>
          <a:p>
            <a:endParaRPr lang="en-US" dirty="0"/>
          </a:p>
          <a:p>
            <a:pPr algn="ctr"/>
            <a:r>
              <a:rPr lang="en-US" dirty="0" smtClean="0"/>
              <a:t>You can choose your milk option, fruit/juice option and entrée option.</a:t>
            </a:r>
            <a:br>
              <a:rPr lang="en-US" dirty="0" smtClean="0"/>
            </a:br>
            <a:r>
              <a:rPr lang="en-US" dirty="0" smtClean="0"/>
              <a:t/>
            </a:r>
            <a:br>
              <a:rPr lang="en-US" dirty="0" smtClean="0"/>
            </a:br>
            <a:r>
              <a:rPr lang="en-US" dirty="0" smtClean="0"/>
              <a:t>If your breakfast </a:t>
            </a:r>
            <a:r>
              <a:rPr lang="en-US" b="1" u="sng" dirty="0" smtClean="0"/>
              <a:t>DOES NOT </a:t>
            </a:r>
            <a:r>
              <a:rPr lang="en-US" dirty="0" smtClean="0"/>
              <a:t>consist of milk, fruit/juice and entrée,</a:t>
            </a:r>
            <a:br>
              <a:rPr lang="en-US" dirty="0" smtClean="0"/>
            </a:br>
            <a:r>
              <a:rPr lang="en-US" dirty="0" smtClean="0"/>
              <a:t> </a:t>
            </a:r>
            <a:br>
              <a:rPr lang="en-US" dirty="0" smtClean="0"/>
            </a:br>
            <a:r>
              <a:rPr lang="en-US" b="1" i="1" dirty="0" smtClean="0"/>
              <a:t>You will be charged a la carte pricing for each item</a:t>
            </a:r>
            <a:r>
              <a:rPr lang="en-US" dirty="0" smtClean="0"/>
              <a: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9740" y="1196235"/>
            <a:ext cx="2286000" cy="2286000"/>
          </a:xfrm>
          <a:prstGeom prst="rect">
            <a:avLst/>
          </a:prstGeom>
        </p:spPr>
      </p:pic>
    </p:spTree>
    <p:extLst>
      <p:ext uri="{BB962C8B-B14F-4D97-AF65-F5344CB8AC3E}">
        <p14:creationId xmlns:p14="http://schemas.microsoft.com/office/powerpoint/2010/main" val="1085853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A LUNCH Meal </a:t>
            </a:r>
            <a:r>
              <a:rPr lang="en-US" u="sng" dirty="0" smtClean="0">
                <a:latin typeface="Baskerville Old Face" panose="02020602080505020303" pitchFamily="18" charset="0"/>
              </a:rPr>
              <a:t>must</a:t>
            </a:r>
            <a:r>
              <a:rPr lang="en-US" dirty="0" smtClean="0">
                <a:latin typeface="Baskerville Old Face" panose="02020602080505020303" pitchFamily="18" charset="0"/>
              </a:rPr>
              <a:t> consist of</a:t>
            </a:r>
            <a:r>
              <a:rPr lang="en-US" dirty="0" smtClean="0"/>
              <a:t>:</a:t>
            </a:r>
            <a:endParaRPr lang="en-US" dirty="0"/>
          </a:p>
        </p:txBody>
      </p:sp>
      <p:sp>
        <p:nvSpPr>
          <p:cNvPr id="3" name="Content Placeholder 2"/>
          <p:cNvSpPr>
            <a:spLocks noGrp="1"/>
          </p:cNvSpPr>
          <p:nvPr>
            <p:ph idx="1"/>
          </p:nvPr>
        </p:nvSpPr>
        <p:spPr>
          <a:xfrm>
            <a:off x="838200" y="1825624"/>
            <a:ext cx="10515600" cy="4625051"/>
          </a:xfrm>
        </p:spPr>
        <p:txBody>
          <a:bodyPr/>
          <a:lstStyle/>
          <a:p>
            <a:r>
              <a:rPr lang="en-US" dirty="0" smtClean="0"/>
              <a:t>1 piece of Fresh Fruit or 1 carton of 100% Fruit Juice</a:t>
            </a:r>
          </a:p>
          <a:p>
            <a:r>
              <a:rPr lang="en-US" dirty="0" smtClean="0"/>
              <a:t>1 Vegetable (Tater Tots, Side Salad or daily vegetable)</a:t>
            </a:r>
          </a:p>
          <a:p>
            <a:r>
              <a:rPr lang="en-US" dirty="0" smtClean="0"/>
              <a:t>1 entrée.</a:t>
            </a:r>
          </a:p>
          <a:p>
            <a:r>
              <a:rPr lang="en-US" dirty="0" smtClean="0"/>
              <a:t>You can add 1 carton of milk and extra fruit at no extra cost.</a:t>
            </a:r>
            <a:br>
              <a:rPr lang="en-US" dirty="0" smtClean="0"/>
            </a:br>
            <a:endParaRPr lang="en-US" dirty="0" smtClean="0"/>
          </a:p>
          <a:p>
            <a:pPr algn="ctr"/>
            <a:r>
              <a:rPr lang="en-US" dirty="0" smtClean="0"/>
              <a:t>You can choose your milk option, fruit/fruit juice option, vegetable option and entrée option. </a:t>
            </a:r>
            <a:br>
              <a:rPr lang="en-US" dirty="0" smtClean="0"/>
            </a:br>
            <a:r>
              <a:rPr lang="en-US" dirty="0" smtClean="0"/>
              <a:t>If your lunch </a:t>
            </a:r>
            <a:r>
              <a:rPr lang="en-US" b="1" u="sng" dirty="0" smtClean="0"/>
              <a:t>DOES NOT </a:t>
            </a:r>
            <a:r>
              <a:rPr lang="en-US" dirty="0" smtClean="0"/>
              <a:t>consist of fruit/fruit juice, vegetable and entrée, </a:t>
            </a:r>
            <a:br>
              <a:rPr lang="en-US" dirty="0" smtClean="0"/>
            </a:br>
            <a:r>
              <a:rPr lang="en-US" b="1" i="1" dirty="0" smtClean="0"/>
              <a:t>You will be charged a la carte pricing for each item</a:t>
            </a:r>
            <a:r>
              <a:rPr lang="en-US" dirty="0" smtClean="0"/>
              <a:t>.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77300" y="1460782"/>
            <a:ext cx="3314700" cy="1381125"/>
          </a:xfrm>
          <a:prstGeom prst="rect">
            <a:avLst/>
          </a:prstGeom>
        </p:spPr>
      </p:pic>
    </p:spTree>
    <p:extLst>
      <p:ext uri="{BB962C8B-B14F-4D97-AF65-F5344CB8AC3E}">
        <p14:creationId xmlns:p14="http://schemas.microsoft.com/office/powerpoint/2010/main" val="2658665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PAYMENT OPTIONS</a:t>
            </a:r>
            <a:endParaRPr lang="en-US" dirty="0">
              <a:latin typeface="Baskerville Old Face" panose="02020602080505020303" pitchFamily="18" charset="0"/>
            </a:endParaRPr>
          </a:p>
        </p:txBody>
      </p:sp>
      <p:sp>
        <p:nvSpPr>
          <p:cNvPr id="3" name="Content Placeholder 2"/>
          <p:cNvSpPr>
            <a:spLocks noGrp="1"/>
          </p:cNvSpPr>
          <p:nvPr>
            <p:ph idx="1"/>
          </p:nvPr>
        </p:nvSpPr>
        <p:spPr>
          <a:xfrm>
            <a:off x="838200" y="1338348"/>
            <a:ext cx="10515600" cy="5336771"/>
          </a:xfrm>
        </p:spPr>
        <p:txBody>
          <a:bodyPr>
            <a:normAutofit fontScale="92500"/>
          </a:bodyPr>
          <a:lstStyle/>
          <a:p>
            <a:r>
              <a:rPr lang="en-US" dirty="0" smtClean="0"/>
              <a:t>When a student is enrolled in school they are given an ID number from the school’s front office that they will keep throughout their time at AFUHSD. Students will utilize their ID number to purchase their daily meals and a la carte items. </a:t>
            </a:r>
            <a:br>
              <a:rPr lang="en-US" dirty="0" smtClean="0"/>
            </a:br>
            <a:r>
              <a:rPr lang="en-US" u="sng" dirty="0" smtClean="0"/>
              <a:t>Parents can add money to their student’s account in three different ways</a:t>
            </a:r>
            <a:r>
              <a:rPr lang="en-US" dirty="0" smtClean="0"/>
              <a:t>:</a:t>
            </a:r>
            <a:br>
              <a:rPr lang="en-US" dirty="0" smtClean="0"/>
            </a:br>
            <a:r>
              <a:rPr lang="en-US" dirty="0" smtClean="0"/>
              <a:t>1. </a:t>
            </a:r>
            <a:r>
              <a:rPr lang="en-US" b="1" dirty="0" smtClean="0"/>
              <a:t>Cash</a:t>
            </a:r>
            <a:r>
              <a:rPr lang="en-US" dirty="0" smtClean="0"/>
              <a:t>: Students may buy meals with cash or add cash to their account in the cafeteria.</a:t>
            </a:r>
          </a:p>
          <a:p>
            <a:pPr marL="0" indent="0">
              <a:buNone/>
            </a:pPr>
            <a:r>
              <a:rPr lang="en-US" dirty="0" smtClean="0"/>
              <a:t>   2. </a:t>
            </a:r>
            <a:r>
              <a:rPr lang="en-US" b="1" dirty="0" smtClean="0"/>
              <a:t>Check</a:t>
            </a:r>
            <a:r>
              <a:rPr lang="en-US" dirty="0" smtClean="0"/>
              <a:t>: Students may bring a check with their student ID# and current         phone number on the check to the cafeteria to be added to their account.</a:t>
            </a:r>
          </a:p>
          <a:p>
            <a:pPr marL="0" indent="0">
              <a:buNone/>
            </a:pPr>
            <a:r>
              <a:rPr lang="en-US" dirty="0"/>
              <a:t> </a:t>
            </a:r>
            <a:r>
              <a:rPr lang="en-US" dirty="0" smtClean="0"/>
              <a:t>  3. </a:t>
            </a:r>
            <a:r>
              <a:rPr lang="en-US" b="1" dirty="0" smtClean="0"/>
              <a:t>Online</a:t>
            </a:r>
            <a:r>
              <a:rPr lang="en-US" dirty="0" smtClean="0"/>
              <a:t>: Payments can be made at </a:t>
            </a:r>
            <a:r>
              <a:rPr lang="en-US" dirty="0" smtClean="0">
                <a:hlinkClick r:id="rId2"/>
              </a:rPr>
              <a:t>www.myschoolbucks.com</a:t>
            </a:r>
            <a:r>
              <a:rPr lang="en-US" dirty="0" smtClean="0"/>
              <a:t> using a credit or debit card. A transaction fee will be applied. Parents can also use </a:t>
            </a:r>
            <a:r>
              <a:rPr lang="en-US" u="sng" dirty="0" smtClean="0"/>
              <a:t>myschoolbucks.com</a:t>
            </a:r>
            <a:r>
              <a:rPr lang="en-US" dirty="0" smtClean="0"/>
              <a:t> to view student spending and set up low balance reminders at </a:t>
            </a:r>
            <a:r>
              <a:rPr lang="en-US" b="1" dirty="0" smtClean="0"/>
              <a:t>no cost</a:t>
            </a:r>
            <a:r>
              <a:rPr lang="en-US" dirty="0" smtClean="0"/>
              <a:t>.</a:t>
            </a:r>
            <a:endParaRPr lang="en-US" dirty="0"/>
          </a:p>
        </p:txBody>
      </p:sp>
    </p:spTree>
    <p:extLst>
      <p:ext uri="{BB962C8B-B14F-4D97-AF65-F5344CB8AC3E}">
        <p14:creationId xmlns:p14="http://schemas.microsoft.com/office/powerpoint/2010/main" val="198175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askerville Old Face" panose="02020602080505020303" pitchFamily="18" charset="0"/>
              </a:rPr>
              <a:t>Free and Reduced Price Meal Household Applications</a:t>
            </a:r>
            <a:endParaRPr lang="en-US" dirty="0">
              <a:latin typeface="Baskerville Old Face" panose="02020602080505020303" pitchFamily="18" charset="0"/>
            </a:endParaRPr>
          </a:p>
        </p:txBody>
      </p:sp>
      <p:sp>
        <p:nvSpPr>
          <p:cNvPr id="3" name="Content Placeholder 2"/>
          <p:cNvSpPr>
            <a:spLocks noGrp="1"/>
          </p:cNvSpPr>
          <p:nvPr>
            <p:ph idx="1"/>
          </p:nvPr>
        </p:nvSpPr>
        <p:spPr/>
        <p:txBody>
          <a:bodyPr/>
          <a:lstStyle/>
          <a:p>
            <a:r>
              <a:rPr lang="en-US" dirty="0" smtClean="0"/>
              <a:t>Free and reduced price Meal Benefit Applications are distributed to students in the first week of school and can also be found online at </a:t>
            </a:r>
            <a:r>
              <a:rPr lang="en-US" dirty="0" smtClean="0">
                <a:hlinkClick r:id="rId2"/>
              </a:rPr>
              <a:t>www.myschoolapps.com</a:t>
            </a:r>
            <a:r>
              <a:rPr lang="en-US" dirty="0" smtClean="0"/>
              <a:t> or </a:t>
            </a:r>
            <a:r>
              <a:rPr lang="en-US" dirty="0" smtClean="0">
                <a:hlinkClick r:id="rId3"/>
              </a:rPr>
              <a:t>www.aguafria.org</a:t>
            </a:r>
            <a:r>
              <a:rPr lang="en-US" dirty="0" smtClean="0"/>
              <a:t>.</a:t>
            </a:r>
          </a:p>
          <a:p>
            <a:r>
              <a:rPr lang="en-US" dirty="0" smtClean="0"/>
              <a:t>Students who participate in the meal assistance program last year, </a:t>
            </a:r>
            <a:r>
              <a:rPr lang="en-US" i="1" u="sng" dirty="0" smtClean="0"/>
              <a:t>within the Agua Fria School District</a:t>
            </a:r>
            <a:r>
              <a:rPr lang="en-US" dirty="0" smtClean="0"/>
              <a:t>, are eligible for the same benefits the </a:t>
            </a:r>
            <a:r>
              <a:rPr lang="en-US" b="1" u="sng" dirty="0" smtClean="0"/>
              <a:t>first 30 days </a:t>
            </a:r>
            <a:r>
              <a:rPr lang="en-US" dirty="0" smtClean="0"/>
              <a:t>of the new school year </a:t>
            </a:r>
            <a:r>
              <a:rPr lang="en-US" b="1" dirty="0" smtClean="0"/>
              <a:t>ONLY</a:t>
            </a:r>
            <a:r>
              <a:rPr lang="en-US" dirty="0" smtClean="0"/>
              <a:t>. </a:t>
            </a:r>
            <a:r>
              <a:rPr lang="en-US" u="sng" dirty="0" smtClean="0"/>
              <a:t>All students must submit a new application by September 18, 2019 to continue receiving benefits, if eligible</a:t>
            </a:r>
            <a:r>
              <a:rPr lang="en-US" dirty="0" smtClean="0"/>
              <a:t>. If a new and complete application is not received by September 18, 2019 students will pay the </a:t>
            </a:r>
            <a:r>
              <a:rPr lang="en-US" b="1" dirty="0" smtClean="0"/>
              <a:t>full meal price starting September 19, 2019.</a:t>
            </a:r>
            <a:endParaRPr lang="en-US" b="1" dirty="0"/>
          </a:p>
        </p:txBody>
      </p:sp>
    </p:spTree>
    <p:extLst>
      <p:ext uri="{BB962C8B-B14F-4D97-AF65-F5344CB8AC3E}">
        <p14:creationId xmlns:p14="http://schemas.microsoft.com/office/powerpoint/2010/main" val="297660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03413"/>
          </a:xfrm>
        </p:spPr>
        <p:txBody>
          <a:bodyPr>
            <a:normAutofit fontScale="90000"/>
          </a:bodyPr>
          <a:lstStyle/>
          <a:p>
            <a:pPr algn="ctr"/>
            <a:r>
              <a:rPr lang="en-US" dirty="0" smtClean="0"/>
              <a:t>If you have any questions regarding, Meal Benefit Applications, Online Payment, No Charge Policy or student meal options, please contact:</a:t>
            </a:r>
            <a:br>
              <a:rPr lang="en-US" dirty="0" smtClean="0"/>
            </a:br>
            <a:r>
              <a:rPr lang="en-US" dirty="0" smtClean="0"/>
              <a:t/>
            </a:r>
            <a:br>
              <a:rPr lang="en-US" dirty="0" smtClean="0"/>
            </a:br>
            <a:r>
              <a:rPr lang="en-US" dirty="0" smtClean="0"/>
              <a:t>Maria </a:t>
            </a:r>
            <a:r>
              <a:rPr lang="en-US" dirty="0" err="1" smtClean="0"/>
              <a:t>Machain</a:t>
            </a:r>
            <a:r>
              <a:rPr lang="en-US" dirty="0" smtClean="0"/>
              <a:t> @ 623-932-7123</a:t>
            </a:r>
            <a:br>
              <a:rPr lang="en-US" dirty="0" smtClean="0"/>
            </a:br>
            <a:r>
              <a:rPr lang="en-US" dirty="0" smtClean="0">
                <a:hlinkClick r:id="rId2"/>
              </a:rPr>
              <a:t>mmachain@aguafria.org</a:t>
            </a:r>
            <a:r>
              <a:rPr lang="en-US" dirty="0" smtClean="0"/>
              <a:t/>
            </a:r>
            <a:br>
              <a:rPr lang="en-US" dirty="0" smtClean="0"/>
            </a:br>
            <a:r>
              <a:rPr lang="en-US" dirty="0" smtClean="0"/>
              <a:t>Barbara Duncan @ 623-932-7009</a:t>
            </a:r>
            <a:br>
              <a:rPr lang="en-US" dirty="0" smtClean="0"/>
            </a:br>
            <a:r>
              <a:rPr lang="en-US" dirty="0" smtClean="0">
                <a:hlinkClick r:id="rId3"/>
              </a:rPr>
              <a:t>bduncan@aguafria.org</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5002273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70</TotalTime>
  <Words>394</Words>
  <Application>Microsoft Office PowerPoint</Application>
  <PresentationFormat>Widescreen</PresentationFormat>
  <Paragraphs>28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Baskerville Old Face</vt:lpstr>
      <vt:lpstr>Calibri</vt:lpstr>
      <vt:lpstr>Calibri Light</vt:lpstr>
      <vt:lpstr>Office Theme</vt:lpstr>
      <vt:lpstr>AGUA FRIA UNION HIGH SCHOOL DISTRICT SCHOOL MEAL PROGRAM</vt:lpstr>
      <vt:lpstr>General Program Description</vt:lpstr>
      <vt:lpstr>A Breakfast Meal must consist of:</vt:lpstr>
      <vt:lpstr>A LUNCH Meal must consist of:</vt:lpstr>
      <vt:lpstr>PAYMENT OPTIONS</vt:lpstr>
      <vt:lpstr>Free and Reduced Price Meal Household Applications</vt:lpstr>
      <vt:lpstr>If you have any questions regarding, Meal Benefit Applications, Online Payment, No Charge Policy or student meal options, please contact:  Maria Machain @ 623-932-7123 mmachain@aguafria.org Barbara Duncan @ 623-932-7009 bduncan@aguafria.org  </vt:lpstr>
    </vt:vector>
  </TitlesOfParts>
  <Company>Agua Fria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AGUA FRIA UNION HIGH SCHOOL DISTRICT SCHOOL MEAL PROGRAM</dc:title>
  <dc:creator>Barbara Duncan</dc:creator>
  <cp:lastModifiedBy>Fern Heffington</cp:lastModifiedBy>
  <cp:revision>10</cp:revision>
  <cp:lastPrinted>2019-05-03T17:21:45Z</cp:lastPrinted>
  <dcterms:created xsi:type="dcterms:W3CDTF">2019-05-03T16:29:10Z</dcterms:created>
  <dcterms:modified xsi:type="dcterms:W3CDTF">2019-05-06T17:04:25Z</dcterms:modified>
</cp:coreProperties>
</file>